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3"/>
  </p:notesMasterIdLst>
  <p:sldIdLst>
    <p:sldId id="260" r:id="rId2"/>
    <p:sldId id="262" r:id="rId3"/>
    <p:sldId id="291" r:id="rId4"/>
    <p:sldId id="289" r:id="rId5"/>
    <p:sldId id="263" r:id="rId6"/>
    <p:sldId id="280" r:id="rId7"/>
    <p:sldId id="286" r:id="rId8"/>
    <p:sldId id="285" r:id="rId9"/>
    <p:sldId id="287" r:id="rId10"/>
    <p:sldId id="273" r:id="rId11"/>
    <p:sldId id="290" r:id="rId12"/>
    <p:sldId id="284" r:id="rId13"/>
    <p:sldId id="274" r:id="rId14"/>
    <p:sldId id="264" r:id="rId15"/>
    <p:sldId id="269" r:id="rId16"/>
    <p:sldId id="276" r:id="rId17"/>
    <p:sldId id="268" r:id="rId18"/>
    <p:sldId id="267" r:id="rId19"/>
    <p:sldId id="266" r:id="rId20"/>
    <p:sldId id="265" r:id="rId21"/>
    <p:sldId id="28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EC13A3-7B4F-4B1C-8145-9270FE2553F3}" type="datetimeFigureOut">
              <a:rPr lang="en-US" smtClean="0"/>
              <a:t>2/15/2014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559162-A64E-4F45-AA5E-9747FB8BE44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95F2456-BA2C-4E14-9E51-4BAC1BBDD5D9}" type="datetime1">
              <a:rPr lang="en-US" smtClean="0"/>
              <a:t>2/15/2014</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Gharda Institute of Technology</a:t>
            </a:r>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AE9095E-7F55-43EC-9CC5-165FD0668730}"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77767F-E1B3-4DD0-9ACF-EE951AF5AE71}" type="datetime1">
              <a:rPr lang="en-US" smtClean="0"/>
              <a:t>2/15/2014</a:t>
            </a:fld>
            <a:endParaRPr lang="en-US" dirty="0"/>
          </a:p>
        </p:txBody>
      </p:sp>
      <p:sp>
        <p:nvSpPr>
          <p:cNvPr id="5" name="Footer Placeholder 4"/>
          <p:cNvSpPr>
            <a:spLocks noGrp="1"/>
          </p:cNvSpPr>
          <p:nvPr>
            <p:ph type="ftr" sz="quarter" idx="11"/>
          </p:nvPr>
        </p:nvSpPr>
        <p:spPr/>
        <p:txBody>
          <a:bodyPr/>
          <a:lstStyle/>
          <a:p>
            <a:r>
              <a:rPr lang="en-US" smtClean="0"/>
              <a:t>Gharda Institute of Technology</a:t>
            </a:r>
            <a:endParaRPr lang="en-US" dirty="0"/>
          </a:p>
        </p:txBody>
      </p:sp>
      <p:sp>
        <p:nvSpPr>
          <p:cNvPr id="6" name="Slide Number Placeholder 5"/>
          <p:cNvSpPr>
            <a:spLocks noGrp="1"/>
          </p:cNvSpPr>
          <p:nvPr>
            <p:ph type="sldNum" sz="quarter" idx="12"/>
          </p:nvPr>
        </p:nvSpPr>
        <p:spPr/>
        <p:txBody>
          <a:bodyPr/>
          <a:lstStyle/>
          <a:p>
            <a:fld id="{8AE9095E-7F55-43EC-9CC5-165FD066873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AB4BED81-D7AD-4A49-AEC2-926AA20DB0EF}" type="datetime1">
              <a:rPr lang="en-US" smtClean="0"/>
              <a:t>2/15/2014</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r>
              <a:rPr lang="en-US" smtClean="0"/>
              <a:t>Gharda Institute of Technology</a:t>
            </a:r>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AE9095E-7F55-43EC-9CC5-165FD066873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5959E8E-6ABD-451A-9C0F-02C657AE6613}" type="datetime1">
              <a:rPr lang="en-US" smtClean="0"/>
              <a:t>2/15/2014</a:t>
            </a:fld>
            <a:endParaRPr lang="en-US" dirty="0"/>
          </a:p>
        </p:txBody>
      </p:sp>
      <p:sp>
        <p:nvSpPr>
          <p:cNvPr id="5" name="Footer Placeholder 4"/>
          <p:cNvSpPr>
            <a:spLocks noGrp="1"/>
          </p:cNvSpPr>
          <p:nvPr>
            <p:ph type="ftr" sz="quarter" idx="11"/>
          </p:nvPr>
        </p:nvSpPr>
        <p:spPr/>
        <p:txBody>
          <a:bodyPr/>
          <a:lstStyle/>
          <a:p>
            <a:r>
              <a:rPr lang="en-US" smtClean="0"/>
              <a:t>Gharda Institute of Technology</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AE9095E-7F55-43EC-9CC5-165FD0668730}"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E7B7835-3F6E-48A9-AF81-EAABFFBD909C}" type="datetime1">
              <a:rPr lang="en-US" smtClean="0"/>
              <a:t>2/15/2014</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AE9095E-7F55-43EC-9CC5-165FD0668730}" type="slidenum">
              <a:rPr lang="en-US" smtClean="0"/>
              <a:pPr/>
              <a:t>‹#›</a:t>
            </a:fld>
            <a:endParaRPr lang="en-US" dirty="0"/>
          </a:p>
        </p:txBody>
      </p:sp>
      <p:sp>
        <p:nvSpPr>
          <p:cNvPr id="14" name="Footer Placeholder 13"/>
          <p:cNvSpPr>
            <a:spLocks noGrp="1"/>
          </p:cNvSpPr>
          <p:nvPr>
            <p:ph type="ftr" sz="quarter" idx="12"/>
          </p:nvPr>
        </p:nvSpPr>
        <p:spPr/>
        <p:txBody>
          <a:bodyPr/>
          <a:lstStyle/>
          <a:p>
            <a:r>
              <a:rPr lang="en-US" smtClean="0"/>
              <a:t>Gharda Institute of Technology</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6131AF0-D81B-4137-98C0-E49FC48AAEF8}" type="datetime1">
              <a:rPr lang="en-US" smtClean="0"/>
              <a:t>2/15/2014</a:t>
            </a:fld>
            <a:endParaRPr lang="en-US" dirty="0"/>
          </a:p>
        </p:txBody>
      </p:sp>
      <p:sp>
        <p:nvSpPr>
          <p:cNvPr id="10" name="Slide Number Placeholder 9"/>
          <p:cNvSpPr>
            <a:spLocks noGrp="1"/>
          </p:cNvSpPr>
          <p:nvPr>
            <p:ph type="sldNum" sz="quarter" idx="16"/>
          </p:nvPr>
        </p:nvSpPr>
        <p:spPr/>
        <p:txBody>
          <a:bodyPr rtlCol="0"/>
          <a:lstStyle/>
          <a:p>
            <a:fld id="{8AE9095E-7F55-43EC-9CC5-165FD0668730}" type="slidenum">
              <a:rPr lang="en-US" smtClean="0"/>
              <a:pPr/>
              <a:t>‹#›</a:t>
            </a:fld>
            <a:endParaRPr lang="en-US" dirty="0"/>
          </a:p>
        </p:txBody>
      </p:sp>
      <p:sp>
        <p:nvSpPr>
          <p:cNvPr id="12" name="Footer Placeholder 11"/>
          <p:cNvSpPr>
            <a:spLocks noGrp="1"/>
          </p:cNvSpPr>
          <p:nvPr>
            <p:ph type="ftr" sz="quarter" idx="17"/>
          </p:nvPr>
        </p:nvSpPr>
        <p:spPr/>
        <p:txBody>
          <a:bodyPr rtlCol="0"/>
          <a:lstStyle/>
          <a:p>
            <a:r>
              <a:rPr lang="en-US" smtClean="0"/>
              <a:t>Gharda Institute of Technology</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2669AE4B-3305-4517-A2A5-C344DFC9F30F}" type="datetime1">
              <a:rPr lang="en-US" smtClean="0"/>
              <a:t>2/15/2014</a:t>
            </a:fld>
            <a:endParaRPr lang="en-US" dirty="0"/>
          </a:p>
        </p:txBody>
      </p:sp>
      <p:sp>
        <p:nvSpPr>
          <p:cNvPr id="12" name="Slide Number Placeholder 11"/>
          <p:cNvSpPr>
            <a:spLocks noGrp="1"/>
          </p:cNvSpPr>
          <p:nvPr>
            <p:ph type="sldNum" sz="quarter" idx="16"/>
          </p:nvPr>
        </p:nvSpPr>
        <p:spPr/>
        <p:txBody>
          <a:bodyPr rtlCol="0"/>
          <a:lstStyle/>
          <a:p>
            <a:fld id="{8AE9095E-7F55-43EC-9CC5-165FD0668730}" type="slidenum">
              <a:rPr lang="en-US" smtClean="0"/>
              <a:pPr/>
              <a:t>‹#›</a:t>
            </a:fld>
            <a:endParaRPr lang="en-US" dirty="0"/>
          </a:p>
        </p:txBody>
      </p:sp>
      <p:sp>
        <p:nvSpPr>
          <p:cNvPr id="14" name="Footer Placeholder 13"/>
          <p:cNvSpPr>
            <a:spLocks noGrp="1"/>
          </p:cNvSpPr>
          <p:nvPr>
            <p:ph type="ftr" sz="quarter" idx="17"/>
          </p:nvPr>
        </p:nvSpPr>
        <p:spPr/>
        <p:txBody>
          <a:bodyPr rtlCol="0"/>
          <a:lstStyle/>
          <a:p>
            <a:r>
              <a:rPr lang="en-US" smtClean="0"/>
              <a:t>Gharda Institute of Technology</a:t>
            </a:r>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3A0654E-FC9C-49BD-AA9A-A038343B3CCD}" type="datetime1">
              <a:rPr lang="en-US" smtClean="0"/>
              <a:t>2/15/2014</a:t>
            </a:fld>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AE9095E-7F55-43EC-9CC5-165FD066873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591C45-2105-40BC-9382-20F1F3BFC780}" type="datetime1">
              <a:rPr lang="en-US" smtClean="0"/>
              <a:t>2/15/2014</a:t>
            </a:fld>
            <a:endParaRPr lang="en-US" dirty="0"/>
          </a:p>
        </p:txBody>
      </p:sp>
      <p:sp>
        <p:nvSpPr>
          <p:cNvPr id="3" name="Footer Placeholder 2"/>
          <p:cNvSpPr>
            <a:spLocks noGrp="1"/>
          </p:cNvSpPr>
          <p:nvPr>
            <p:ph type="ftr" sz="quarter" idx="11"/>
          </p:nvPr>
        </p:nvSpPr>
        <p:spPr/>
        <p:txBody>
          <a:bodyPr/>
          <a:lstStyle/>
          <a:p>
            <a:r>
              <a:rPr lang="en-US" smtClean="0"/>
              <a:t>Gharda Institute of Technology</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AE9095E-7F55-43EC-9CC5-165FD066873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A3B6197-8F0D-4114-8E1C-77271366EB3D}" type="datetime1">
              <a:rPr lang="en-US" smtClean="0"/>
              <a:t>2/15/2014</a:t>
            </a:fld>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AE9095E-7F55-43EC-9CC5-165FD0668730}"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0B08FA9F-3732-4CBC-A85B-1609AC1C92A5}" type="datetime1">
              <a:rPr lang="en-US" smtClean="0"/>
              <a:t>2/15/2014</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AE9095E-7F55-43EC-9CC5-165FD0668730}"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Gharda Institute of Technology</a:t>
            </a:r>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8D7EA36-8661-409D-B271-83CAA500A254}" type="datetime1">
              <a:rPr lang="en-US" smtClean="0"/>
              <a:t>2/15/2014</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Gharda Institute of Technology</a:t>
            </a:r>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AE9095E-7F55-43EC-9CC5-165FD066873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Chemical Engineering Careers</a:t>
            </a:r>
            <a:endParaRPr lang="en-US" sz="4000" dirty="0"/>
          </a:p>
        </p:txBody>
      </p:sp>
      <p:sp>
        <p:nvSpPr>
          <p:cNvPr id="8" name="Content Placeholder 7"/>
          <p:cNvSpPr>
            <a:spLocks noGrp="1"/>
          </p:cNvSpPr>
          <p:nvPr>
            <p:ph sz="quarter" idx="1"/>
          </p:nvPr>
        </p:nvSpPr>
        <p:spPr/>
        <p:txBody>
          <a:bodyPr>
            <a:normAutofit fontScale="85000" lnSpcReduction="20000"/>
          </a:bodyPr>
          <a:lstStyle/>
          <a:p>
            <a:pPr>
              <a:buNone/>
            </a:pPr>
            <a:endParaRPr lang="en-US" dirty="0" smtClean="0">
              <a:solidFill>
                <a:srgbClr val="00B0F0"/>
              </a:solidFill>
            </a:endParaRPr>
          </a:p>
          <a:p>
            <a:pPr>
              <a:buNone/>
            </a:pPr>
            <a:endParaRPr lang="en-US" dirty="0" smtClean="0">
              <a:solidFill>
                <a:srgbClr val="00B0F0"/>
              </a:solidFill>
            </a:endParaRPr>
          </a:p>
          <a:p>
            <a:pPr>
              <a:buNone/>
            </a:pPr>
            <a:r>
              <a:rPr lang="en-US" dirty="0" smtClean="0">
                <a:solidFill>
                  <a:srgbClr val="00B0F0"/>
                </a:solidFill>
              </a:rPr>
              <a:t>		Presented by                     </a:t>
            </a:r>
          </a:p>
          <a:p>
            <a:pPr algn="ctr">
              <a:buNone/>
            </a:pPr>
            <a:endParaRPr lang="en-US" dirty="0" smtClean="0">
              <a:solidFill>
                <a:srgbClr val="00B0F0"/>
              </a:solidFill>
            </a:endParaRPr>
          </a:p>
          <a:p>
            <a:pPr algn="ctr">
              <a:buNone/>
            </a:pPr>
            <a:endParaRPr lang="en-US" dirty="0" smtClean="0">
              <a:solidFill>
                <a:srgbClr val="00B0F0"/>
              </a:solidFill>
            </a:endParaRPr>
          </a:p>
          <a:p>
            <a:pPr algn="ctr">
              <a:buNone/>
            </a:pPr>
            <a:endParaRPr lang="en-US" dirty="0" smtClean="0">
              <a:solidFill>
                <a:srgbClr val="00B0F0"/>
              </a:solidFill>
            </a:endParaRPr>
          </a:p>
          <a:p>
            <a:pPr algn="ctr">
              <a:buNone/>
            </a:pPr>
            <a:endParaRPr lang="en-US" dirty="0" smtClean="0">
              <a:solidFill>
                <a:srgbClr val="00B0F0"/>
              </a:solidFill>
            </a:endParaRPr>
          </a:p>
          <a:p>
            <a:pPr algn="ctr">
              <a:buNone/>
            </a:pPr>
            <a:endParaRPr lang="en-US" dirty="0" smtClean="0">
              <a:solidFill>
                <a:srgbClr val="00B0F0"/>
              </a:solidFill>
            </a:endParaRPr>
          </a:p>
          <a:p>
            <a:pPr algn="ctr">
              <a:buNone/>
            </a:pPr>
            <a:r>
              <a:rPr lang="en-US" dirty="0" smtClean="0">
                <a:solidFill>
                  <a:srgbClr val="00B0F0"/>
                </a:solidFill>
              </a:rPr>
              <a:t>K .G. VINOD</a:t>
            </a:r>
          </a:p>
          <a:p>
            <a:pPr algn="ctr">
              <a:buNone/>
            </a:pPr>
            <a:r>
              <a:rPr lang="en-US" dirty="0" smtClean="0">
                <a:solidFill>
                  <a:srgbClr val="00B0F0"/>
                </a:solidFill>
              </a:rPr>
              <a:t>Training &amp; Placement Officer</a:t>
            </a:r>
          </a:p>
          <a:p>
            <a:pPr algn="ctr">
              <a:buNone/>
            </a:pPr>
            <a:r>
              <a:rPr lang="en-US" dirty="0" err="1" smtClean="0">
                <a:solidFill>
                  <a:srgbClr val="00B0F0"/>
                </a:solidFill>
              </a:rPr>
              <a:t>Gharda</a:t>
            </a:r>
            <a:r>
              <a:rPr lang="en-US" dirty="0" smtClean="0">
                <a:solidFill>
                  <a:srgbClr val="00B0F0"/>
                </a:solidFill>
              </a:rPr>
              <a:t> Institute of Technology</a:t>
            </a:r>
          </a:p>
          <a:p>
            <a:pPr>
              <a:buNone/>
            </a:pPr>
            <a:endParaRPr lang="en-US" dirty="0"/>
          </a:p>
        </p:txBody>
      </p:sp>
      <p:pic>
        <p:nvPicPr>
          <p:cNvPr id="9" name="Picture 3"/>
          <p:cNvPicPr>
            <a:picLocks noChangeAspect="1" noChangeArrowheads="1"/>
          </p:cNvPicPr>
          <p:nvPr/>
        </p:nvPicPr>
        <p:blipFill>
          <a:blip r:embed="rId2"/>
          <a:srcRect/>
          <a:stretch>
            <a:fillRect/>
          </a:stretch>
        </p:blipFill>
        <p:spPr bwMode="auto">
          <a:xfrm>
            <a:off x="5105400" y="1600200"/>
            <a:ext cx="3477638" cy="2667000"/>
          </a:xfrm>
          <a:prstGeom prst="rect">
            <a:avLst/>
          </a:prstGeom>
          <a:noFill/>
          <a:ln w="9525">
            <a:noFill/>
            <a:miter lim="800000"/>
            <a:headEnd/>
            <a:tailEnd/>
          </a:ln>
          <a:effectLst/>
        </p:spPr>
      </p:pic>
      <p:sp>
        <p:nvSpPr>
          <p:cNvPr id="5" name="Footer Placeholder 4"/>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Misc</a:t>
            </a:r>
            <a:endParaRPr lang="en-US" dirty="0"/>
          </a:p>
        </p:txBody>
      </p:sp>
      <p:sp>
        <p:nvSpPr>
          <p:cNvPr id="3" name="Content Placeholder 2"/>
          <p:cNvSpPr>
            <a:spLocks noGrp="1"/>
          </p:cNvSpPr>
          <p:nvPr>
            <p:ph sz="quarter" idx="1"/>
          </p:nvPr>
        </p:nvSpPr>
        <p:spPr/>
        <p:txBody>
          <a:bodyPr/>
          <a:lstStyle/>
          <a:p>
            <a:pPr>
              <a:buNone/>
            </a:pPr>
            <a:r>
              <a:rPr lang="en-US" dirty="0" smtClean="0"/>
              <a:t>- Technical &amp; non technical roles in banking , Insurance, general administration in govt. sector etc.</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 Own Business</a:t>
            </a:r>
            <a:endParaRPr lang="en-US" sz="4000" dirty="0"/>
          </a:p>
        </p:txBody>
      </p:sp>
      <p:sp>
        <p:nvSpPr>
          <p:cNvPr id="3" name="Content Placeholder 2"/>
          <p:cNvSpPr>
            <a:spLocks noGrp="1"/>
          </p:cNvSpPr>
          <p:nvPr>
            <p:ph sz="quarter" idx="1"/>
          </p:nvPr>
        </p:nvSpPr>
        <p:spPr/>
        <p:txBody>
          <a:bodyPr/>
          <a:lstStyle/>
          <a:p>
            <a:pPr algn="just">
              <a:buNone/>
            </a:pPr>
            <a:r>
              <a:rPr lang="en-US" dirty="0" smtClean="0"/>
              <a:t>Business plan</a:t>
            </a:r>
          </a:p>
          <a:p>
            <a:pPr algn="just">
              <a:buNone/>
            </a:pPr>
            <a:r>
              <a:rPr lang="en-US" dirty="0" smtClean="0"/>
              <a:t>Start up budget , Capital costs, working capital</a:t>
            </a:r>
          </a:p>
          <a:p>
            <a:pPr algn="just">
              <a:buNone/>
            </a:pPr>
            <a:r>
              <a:rPr lang="en-US" dirty="0" smtClean="0"/>
              <a:t>Income statement (5 year), COGS, Gross Profit, Net Profit</a:t>
            </a:r>
          </a:p>
          <a:p>
            <a:pPr algn="just">
              <a:buNone/>
            </a:pPr>
            <a:r>
              <a:rPr lang="en-US" dirty="0" smtClean="0"/>
              <a:t>ROI, Present value, Net present value</a:t>
            </a:r>
          </a:p>
          <a:p>
            <a:pPr algn="just">
              <a:buNone/>
            </a:pPr>
            <a:endParaRPr lang="en-US" dirty="0" smtClean="0"/>
          </a:p>
          <a:p>
            <a:pPr algn="just">
              <a:buNone/>
            </a:pPr>
            <a:r>
              <a:rPr lang="en-US" b="1" dirty="0" smtClean="0"/>
              <a:t>IRR &gt; Discount rate</a:t>
            </a:r>
            <a:endParaRPr lang="en-US" b="1"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000" dirty="0" smtClean="0"/>
              <a:t>International Scope</a:t>
            </a:r>
            <a:endParaRPr lang="en-US" sz="4000" dirty="0"/>
          </a:p>
        </p:txBody>
      </p:sp>
      <p:sp>
        <p:nvSpPr>
          <p:cNvPr id="3" name="Content Placeholder 2"/>
          <p:cNvSpPr>
            <a:spLocks noGrp="1"/>
          </p:cNvSpPr>
          <p:nvPr>
            <p:ph sz="quarter" idx="1"/>
          </p:nvPr>
        </p:nvSpPr>
        <p:spPr/>
        <p:txBody>
          <a:bodyPr/>
          <a:lstStyle/>
          <a:p>
            <a:pPr>
              <a:buFontTx/>
              <a:buChar char="-"/>
            </a:pPr>
            <a:r>
              <a:rPr lang="en-US" dirty="0" smtClean="0"/>
              <a:t>Canada</a:t>
            </a:r>
          </a:p>
          <a:p>
            <a:pPr>
              <a:buFontTx/>
              <a:buChar char="-"/>
            </a:pPr>
            <a:r>
              <a:rPr lang="en-US" dirty="0" smtClean="0"/>
              <a:t>Australia</a:t>
            </a:r>
          </a:p>
          <a:p>
            <a:pPr>
              <a:buFontTx/>
              <a:buChar char="-"/>
            </a:pPr>
            <a:r>
              <a:rPr lang="en-US" dirty="0" smtClean="0"/>
              <a:t>Middle East</a:t>
            </a:r>
          </a:p>
          <a:p>
            <a:pPr>
              <a:buFontTx/>
              <a:buChar char="-"/>
            </a:pPr>
            <a:r>
              <a:rPr lang="en-US" dirty="0" smtClean="0"/>
              <a:t>Africa</a:t>
            </a:r>
          </a:p>
          <a:p>
            <a:pPr>
              <a:buFontTx/>
              <a:buChar char="-"/>
            </a:pPr>
            <a:r>
              <a:rPr lang="en-US" dirty="0" smtClean="0"/>
              <a:t>Asia</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000" dirty="0" smtClean="0"/>
              <a:t>Further Studies in India</a:t>
            </a:r>
            <a:endParaRPr lang="en-US" sz="4000" dirty="0"/>
          </a:p>
        </p:txBody>
      </p:sp>
      <p:sp>
        <p:nvSpPr>
          <p:cNvPr id="3" name="Content Placeholder 2"/>
          <p:cNvSpPr>
            <a:spLocks noGrp="1"/>
          </p:cNvSpPr>
          <p:nvPr>
            <p:ph sz="quarter" idx="1"/>
          </p:nvPr>
        </p:nvSpPr>
        <p:spPr/>
        <p:txBody>
          <a:bodyPr/>
          <a:lstStyle/>
          <a:p>
            <a:pPr>
              <a:buNone/>
            </a:pPr>
            <a:r>
              <a:rPr lang="en-US" dirty="0" smtClean="0"/>
              <a:t> </a:t>
            </a:r>
          </a:p>
          <a:p>
            <a:pPr>
              <a:buFontTx/>
              <a:buChar char="-"/>
            </a:pPr>
            <a:r>
              <a:rPr lang="en-US" dirty="0" smtClean="0"/>
              <a:t>ME / </a:t>
            </a:r>
            <a:r>
              <a:rPr lang="en-US" dirty="0" err="1" smtClean="0"/>
              <a:t>M.Tech</a:t>
            </a:r>
            <a:r>
              <a:rPr lang="en-US" dirty="0" smtClean="0"/>
              <a:t>./ </a:t>
            </a:r>
            <a:r>
              <a:rPr lang="en-US" dirty="0" err="1" smtClean="0"/>
              <a:t>Ph.D</a:t>
            </a:r>
            <a:endParaRPr lang="en-US" dirty="0" smtClean="0"/>
          </a:p>
          <a:p>
            <a:pPr>
              <a:buFontTx/>
              <a:buChar char="-"/>
            </a:pPr>
            <a:r>
              <a:rPr lang="en-US" dirty="0" smtClean="0"/>
              <a:t>MBA / </a:t>
            </a:r>
            <a:r>
              <a:rPr lang="en-US" dirty="0" err="1" smtClean="0"/>
              <a:t>Ph.D</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Graduate Aptitude Test in Engineering (GATE)</a:t>
            </a:r>
            <a:endParaRPr lang="en-US" sz="3200" dirty="0"/>
          </a:p>
        </p:txBody>
      </p:sp>
      <p:sp>
        <p:nvSpPr>
          <p:cNvPr id="3" name="Content Placeholder 2"/>
          <p:cNvSpPr>
            <a:spLocks noGrp="1"/>
          </p:cNvSpPr>
          <p:nvPr>
            <p:ph sz="quarter" idx="1"/>
          </p:nvPr>
        </p:nvSpPr>
        <p:spPr/>
        <p:txBody>
          <a:bodyPr>
            <a:normAutofit fontScale="92500" lnSpcReduction="10000"/>
          </a:bodyPr>
          <a:lstStyle/>
          <a:p>
            <a:pPr algn="just">
              <a:buFontTx/>
              <a:buChar char="-"/>
            </a:pPr>
            <a:r>
              <a:rPr lang="en-US" dirty="0" smtClean="0"/>
              <a:t>For admission purpose in post graduate engineering programs , counseling  GATE : BE=7:3</a:t>
            </a:r>
          </a:p>
          <a:p>
            <a:pPr algn="just">
              <a:buFontTx/>
              <a:buChar char="-"/>
            </a:pPr>
            <a:r>
              <a:rPr lang="en-US" dirty="0" smtClean="0"/>
              <a:t>Recruitment process of some public sector units</a:t>
            </a:r>
          </a:p>
          <a:p>
            <a:pPr algn="just">
              <a:buFontTx/>
              <a:buChar char="-"/>
            </a:pPr>
            <a:r>
              <a:rPr lang="en-US" dirty="0" smtClean="0"/>
              <a:t>Primarily tests understanding of various under graduate subjects in engineering</a:t>
            </a:r>
          </a:p>
          <a:p>
            <a:pPr algn="just">
              <a:buFontTx/>
              <a:buChar char="-"/>
            </a:pPr>
            <a:r>
              <a:rPr lang="en-US" dirty="0" smtClean="0"/>
              <a:t>Eligibility: 4</a:t>
            </a:r>
            <a:r>
              <a:rPr lang="en-US" baseline="30000" dirty="0" smtClean="0"/>
              <a:t>th</a:t>
            </a:r>
            <a:r>
              <a:rPr lang="en-US" dirty="0" smtClean="0"/>
              <a:t> year students / already completed</a:t>
            </a:r>
          </a:p>
          <a:p>
            <a:pPr algn="just">
              <a:buFontTx/>
              <a:buChar char="-"/>
            </a:pPr>
            <a:r>
              <a:rPr lang="en-US" dirty="0" smtClean="0"/>
              <a:t> On line , multiple choice  &amp; numerical </a:t>
            </a:r>
            <a:r>
              <a:rPr lang="en-US" dirty="0" err="1" smtClean="0"/>
              <a:t>qns</a:t>
            </a:r>
            <a:endParaRPr lang="en-US" dirty="0" smtClean="0"/>
          </a:p>
          <a:p>
            <a:pPr algn="just">
              <a:buFontTx/>
              <a:buChar char="-"/>
            </a:pPr>
            <a:r>
              <a:rPr lang="en-US" dirty="0" smtClean="0"/>
              <a:t>Negative marking for multiple choice </a:t>
            </a:r>
            <a:r>
              <a:rPr lang="en-US" dirty="0" err="1" smtClean="0"/>
              <a:t>qns</a:t>
            </a:r>
            <a:endParaRPr lang="en-US" dirty="0" smtClean="0"/>
          </a:p>
          <a:p>
            <a:pPr algn="just">
              <a:buFontTx/>
              <a:buChar char="-"/>
            </a:pPr>
            <a:r>
              <a:rPr lang="en-US" dirty="0" smtClean="0"/>
              <a:t>Validity: 2 years</a:t>
            </a:r>
          </a:p>
          <a:p>
            <a:pPr algn="just">
              <a:buFontTx/>
              <a:buChar char="-"/>
            </a:pPr>
            <a:r>
              <a:rPr lang="en-US" dirty="0" smtClean="0"/>
              <a:t>Fee: Rs. 750 to 1500 ( depends on category)</a:t>
            </a:r>
          </a:p>
          <a:p>
            <a:pPr>
              <a:buFontTx/>
              <a:buChar char="-"/>
            </a:pPr>
            <a:endParaRPr lang="en-US" dirty="0" smtClean="0"/>
          </a:p>
          <a:p>
            <a:pPr>
              <a:buFontTx/>
              <a:buChar char="-"/>
            </a:pPr>
            <a:endParaRPr lang="en-US" dirty="0" smtClean="0"/>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Common Admission Test (CAT)</a:t>
            </a:r>
            <a:endParaRPr lang="en-US" sz="2800" dirty="0"/>
          </a:p>
        </p:txBody>
      </p:sp>
      <p:sp>
        <p:nvSpPr>
          <p:cNvPr id="3" name="Content Placeholder 2"/>
          <p:cNvSpPr>
            <a:spLocks noGrp="1"/>
          </p:cNvSpPr>
          <p:nvPr>
            <p:ph sz="quarter" idx="1"/>
          </p:nvPr>
        </p:nvSpPr>
        <p:spPr/>
        <p:txBody>
          <a:bodyPr>
            <a:normAutofit lnSpcReduction="10000"/>
          </a:bodyPr>
          <a:lstStyle/>
          <a:p>
            <a:pPr algn="just">
              <a:buFontTx/>
              <a:buChar char="-"/>
            </a:pPr>
            <a:r>
              <a:rPr lang="en-US" dirty="0" smtClean="0"/>
              <a:t>For admission purpose in post graduate management programs in Indian universities</a:t>
            </a:r>
          </a:p>
          <a:p>
            <a:pPr algn="just">
              <a:buFontTx/>
              <a:buChar char="-"/>
            </a:pPr>
            <a:r>
              <a:rPr lang="en-US" dirty="0" smtClean="0"/>
              <a:t>Tests quantitative ability, data interpretation, verbal reasoning &amp; logical reasoning</a:t>
            </a:r>
          </a:p>
          <a:p>
            <a:pPr algn="just">
              <a:buFontTx/>
              <a:buChar char="-"/>
            </a:pPr>
            <a:r>
              <a:rPr lang="en-US" dirty="0" smtClean="0"/>
              <a:t>Eligibility: Graduation , Final year / already completed with min 50% score</a:t>
            </a:r>
          </a:p>
          <a:p>
            <a:pPr algn="just">
              <a:buFontTx/>
              <a:buChar char="-"/>
            </a:pPr>
            <a:r>
              <a:rPr lang="en-US" dirty="0" smtClean="0"/>
              <a:t> On line</a:t>
            </a:r>
          </a:p>
          <a:p>
            <a:pPr algn="just">
              <a:buFontTx/>
              <a:buChar char="-"/>
            </a:pPr>
            <a:r>
              <a:rPr lang="en-US" dirty="0" smtClean="0"/>
              <a:t>Validity: 1 year</a:t>
            </a:r>
          </a:p>
          <a:p>
            <a:pPr algn="just">
              <a:buFontTx/>
              <a:buChar char="-"/>
            </a:pPr>
            <a:r>
              <a:rPr lang="en-US" dirty="0" smtClean="0"/>
              <a:t>Fee: Rs. 800 to 1600 ( depends on category)</a:t>
            </a:r>
          </a:p>
          <a:p>
            <a:pPr>
              <a:buFontTx/>
              <a:buChar char="-"/>
            </a:pPr>
            <a:endParaRPr lang="en-US" dirty="0" smtClean="0"/>
          </a:p>
          <a:p>
            <a:pPr>
              <a:buFontTx/>
              <a:buChar char="-"/>
            </a:pPr>
            <a:endParaRPr lang="en-US" dirty="0" smtClean="0"/>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Further Studies  Abroad</a:t>
            </a:r>
            <a:endParaRPr lang="en-US" sz="4000" dirty="0"/>
          </a:p>
        </p:txBody>
      </p:sp>
      <p:sp>
        <p:nvSpPr>
          <p:cNvPr id="3" name="Content Placeholder 2"/>
          <p:cNvSpPr>
            <a:spLocks noGrp="1"/>
          </p:cNvSpPr>
          <p:nvPr>
            <p:ph sz="quarter" idx="1"/>
          </p:nvPr>
        </p:nvSpPr>
        <p:spPr/>
        <p:txBody>
          <a:bodyPr>
            <a:normAutofit fontScale="85000" lnSpcReduction="20000"/>
          </a:bodyPr>
          <a:lstStyle/>
          <a:p>
            <a:pPr algn="just">
              <a:buNone/>
            </a:pPr>
            <a:r>
              <a:rPr lang="en-US" dirty="0" smtClean="0"/>
              <a:t>- Post Graduate Level Programs in Engineering</a:t>
            </a:r>
          </a:p>
          <a:p>
            <a:pPr algn="just">
              <a:buFontTx/>
              <a:buChar char="-"/>
            </a:pPr>
            <a:r>
              <a:rPr lang="en-US" dirty="0" smtClean="0"/>
              <a:t>MBA /DBA/ </a:t>
            </a:r>
            <a:r>
              <a:rPr lang="en-US" dirty="0" err="1" smtClean="0"/>
              <a:t>Ph.D</a:t>
            </a:r>
            <a:r>
              <a:rPr lang="en-US" dirty="0" smtClean="0"/>
              <a:t>  and other post graduate level programs in business &amp; management studies. </a:t>
            </a:r>
          </a:p>
          <a:p>
            <a:pPr>
              <a:buNone/>
            </a:pPr>
            <a:endParaRPr lang="en-US" dirty="0" smtClean="0"/>
          </a:p>
          <a:p>
            <a:pPr>
              <a:buFontTx/>
              <a:buChar char="-"/>
            </a:pPr>
            <a:r>
              <a:rPr lang="en-US" dirty="0" smtClean="0"/>
              <a:t>US</a:t>
            </a:r>
          </a:p>
          <a:p>
            <a:pPr>
              <a:buFontTx/>
              <a:buChar char="-"/>
            </a:pPr>
            <a:r>
              <a:rPr lang="en-US" dirty="0" smtClean="0"/>
              <a:t>UK</a:t>
            </a:r>
          </a:p>
          <a:p>
            <a:pPr>
              <a:buFontTx/>
              <a:buChar char="-"/>
            </a:pPr>
            <a:r>
              <a:rPr lang="en-US" dirty="0" smtClean="0"/>
              <a:t>Australia</a:t>
            </a:r>
          </a:p>
          <a:p>
            <a:pPr>
              <a:buFontTx/>
              <a:buChar char="-"/>
            </a:pPr>
            <a:r>
              <a:rPr lang="en-US" dirty="0" smtClean="0"/>
              <a:t>Canada</a:t>
            </a:r>
          </a:p>
          <a:p>
            <a:pPr>
              <a:buFontTx/>
              <a:buChar char="-"/>
            </a:pPr>
            <a:r>
              <a:rPr lang="en-US" dirty="0" err="1" smtClean="0"/>
              <a:t>Newzealand</a:t>
            </a:r>
            <a:endParaRPr lang="en-US" dirty="0" smtClean="0"/>
          </a:p>
          <a:p>
            <a:pPr>
              <a:buFontTx/>
              <a:buChar char="-"/>
            </a:pPr>
            <a:r>
              <a:rPr lang="en-US" dirty="0" smtClean="0"/>
              <a:t>Germany</a:t>
            </a:r>
          </a:p>
          <a:p>
            <a:pPr>
              <a:buFontTx/>
              <a:buChar char="-"/>
            </a:pPr>
            <a:r>
              <a:rPr lang="en-US" dirty="0" smtClean="0"/>
              <a:t>Etc.</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International English Language Testing System (IELTS)</a:t>
            </a:r>
            <a:endParaRPr lang="en-US" sz="2800" dirty="0"/>
          </a:p>
        </p:txBody>
      </p:sp>
      <p:sp>
        <p:nvSpPr>
          <p:cNvPr id="3" name="Content Placeholder 2"/>
          <p:cNvSpPr>
            <a:spLocks noGrp="1"/>
          </p:cNvSpPr>
          <p:nvPr>
            <p:ph sz="quarter" idx="1"/>
          </p:nvPr>
        </p:nvSpPr>
        <p:spPr/>
        <p:txBody>
          <a:bodyPr>
            <a:normAutofit fontScale="92500" lnSpcReduction="10000"/>
          </a:bodyPr>
          <a:lstStyle/>
          <a:p>
            <a:pPr algn="just">
              <a:buNone/>
            </a:pPr>
            <a:r>
              <a:rPr lang="en-US" dirty="0" smtClean="0"/>
              <a:t>- To assess the English Language proficiency of non native English speakers.</a:t>
            </a:r>
          </a:p>
          <a:p>
            <a:pPr algn="just">
              <a:buFontTx/>
              <a:buChar char="-"/>
            </a:pPr>
            <a:r>
              <a:rPr lang="en-US" dirty="0" smtClean="0"/>
              <a:t>Skills Tested: Listening – 40 min, Reading – 60 min, Writing – 60 min&amp; Speaking- 10-15 min</a:t>
            </a:r>
          </a:p>
          <a:p>
            <a:pPr algn="just">
              <a:buFontTx/>
              <a:buChar char="-"/>
            </a:pPr>
            <a:r>
              <a:rPr lang="en-US" dirty="0" smtClean="0"/>
              <a:t>Paper Based Test</a:t>
            </a:r>
          </a:p>
          <a:p>
            <a:pPr algn="just">
              <a:buFontTx/>
              <a:buChar char="-"/>
            </a:pPr>
            <a:r>
              <a:rPr lang="en-US" dirty="0" smtClean="0"/>
              <a:t>Eligibility : Nil,  but Intended for non native English speakers</a:t>
            </a:r>
          </a:p>
          <a:p>
            <a:pPr algn="just">
              <a:buFontTx/>
              <a:buChar char="-"/>
            </a:pPr>
            <a:r>
              <a:rPr lang="en-US" dirty="0" smtClean="0"/>
              <a:t>Validity: 2 years</a:t>
            </a:r>
          </a:p>
          <a:p>
            <a:pPr algn="just">
              <a:buFontTx/>
              <a:buChar char="-"/>
            </a:pPr>
            <a:r>
              <a:rPr lang="en-US" dirty="0" smtClean="0"/>
              <a:t>Fee: Rs. 9300/=</a:t>
            </a:r>
          </a:p>
          <a:p>
            <a:pPr algn="just">
              <a:buFontTx/>
              <a:buChar char="-"/>
            </a:pPr>
            <a:r>
              <a:rPr lang="en-US" dirty="0" smtClean="0"/>
              <a:t>Website: www.ielts.org</a:t>
            </a:r>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Test Of  English as a Foreign Language (TOEFL)</a:t>
            </a:r>
            <a:endParaRPr lang="en-US" sz="2800" dirty="0"/>
          </a:p>
        </p:txBody>
      </p:sp>
      <p:sp>
        <p:nvSpPr>
          <p:cNvPr id="3" name="Content Placeholder 2"/>
          <p:cNvSpPr>
            <a:spLocks noGrp="1"/>
          </p:cNvSpPr>
          <p:nvPr>
            <p:ph sz="quarter" idx="1"/>
          </p:nvPr>
        </p:nvSpPr>
        <p:spPr/>
        <p:txBody>
          <a:bodyPr>
            <a:normAutofit fontScale="92500"/>
          </a:bodyPr>
          <a:lstStyle/>
          <a:p>
            <a:pPr>
              <a:buNone/>
            </a:pPr>
            <a:r>
              <a:rPr lang="en-US" dirty="0" smtClean="0"/>
              <a:t>- To assess the English Language proficiency of non native English speakers.</a:t>
            </a:r>
          </a:p>
          <a:p>
            <a:pPr>
              <a:buFontTx/>
              <a:buChar char="-"/>
            </a:pPr>
            <a:r>
              <a:rPr lang="en-US" dirty="0" smtClean="0"/>
              <a:t>Skills Tested: Listening , Reading , Writing &amp; Speaking</a:t>
            </a:r>
          </a:p>
          <a:p>
            <a:pPr>
              <a:buFontTx/>
              <a:buChar char="-"/>
            </a:pPr>
            <a:r>
              <a:rPr lang="en-US" dirty="0" smtClean="0"/>
              <a:t>Internet / Paper Based Test</a:t>
            </a:r>
          </a:p>
          <a:p>
            <a:pPr>
              <a:buFontTx/>
              <a:buChar char="-"/>
            </a:pPr>
            <a:r>
              <a:rPr lang="en-US" dirty="0" smtClean="0"/>
              <a:t>Eligibility : Nil,  but Intended for non native English speakers</a:t>
            </a:r>
          </a:p>
          <a:p>
            <a:pPr>
              <a:buFontTx/>
              <a:buChar char="-"/>
            </a:pPr>
            <a:r>
              <a:rPr lang="en-US" dirty="0" smtClean="0"/>
              <a:t>Validity: 2 years</a:t>
            </a:r>
          </a:p>
          <a:p>
            <a:pPr>
              <a:buFontTx/>
              <a:buChar char="-"/>
            </a:pPr>
            <a:r>
              <a:rPr lang="en-US" dirty="0" smtClean="0"/>
              <a:t>Fee: US$ 160 - 250</a:t>
            </a:r>
          </a:p>
          <a:p>
            <a:pPr>
              <a:buFontTx/>
              <a:buChar char="-"/>
            </a:pPr>
            <a:r>
              <a:rPr lang="en-US" dirty="0" smtClean="0"/>
              <a:t>Website</a:t>
            </a:r>
            <a:r>
              <a:rPr lang="en-US" smtClean="0"/>
              <a:t>: www.ets.org/toefl</a:t>
            </a:r>
            <a:endParaRPr lang="en-US" dirty="0" smtClean="0"/>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Graduate Record Examinations (GRE)</a:t>
            </a:r>
            <a:endParaRPr lang="en-US" sz="3600"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 Admission test to most masters &amp; doctoral programs in US Universities.</a:t>
            </a:r>
          </a:p>
          <a:p>
            <a:pPr>
              <a:buFontTx/>
              <a:buChar char="-"/>
            </a:pPr>
            <a:r>
              <a:rPr lang="en-US" dirty="0" smtClean="0"/>
              <a:t>Skills Tested: Analytical Writing, Quantitative Reasoning &amp; Verbal  Reasoning.</a:t>
            </a:r>
          </a:p>
          <a:p>
            <a:pPr>
              <a:buFontTx/>
              <a:buChar char="-"/>
            </a:pPr>
            <a:r>
              <a:rPr lang="en-US" dirty="0" smtClean="0"/>
              <a:t>Duration : 3 hr 45 min</a:t>
            </a:r>
          </a:p>
          <a:p>
            <a:pPr>
              <a:buFontTx/>
              <a:buChar char="-"/>
            </a:pPr>
            <a:r>
              <a:rPr lang="en-US" dirty="0" smtClean="0"/>
              <a:t>Computer / Paper Based Test</a:t>
            </a:r>
          </a:p>
          <a:p>
            <a:pPr>
              <a:buFontTx/>
              <a:buChar char="-"/>
            </a:pPr>
            <a:r>
              <a:rPr lang="en-US" dirty="0" smtClean="0"/>
              <a:t>Eligibility : Nil,  but Intended for Bachelor graduates</a:t>
            </a:r>
          </a:p>
          <a:p>
            <a:pPr>
              <a:buFontTx/>
              <a:buChar char="-"/>
            </a:pPr>
            <a:r>
              <a:rPr lang="en-US" dirty="0" smtClean="0"/>
              <a:t>Validity: 5 years</a:t>
            </a:r>
          </a:p>
          <a:p>
            <a:pPr>
              <a:buFontTx/>
              <a:buChar char="-"/>
            </a:pPr>
            <a:r>
              <a:rPr lang="en-US" dirty="0" smtClean="0"/>
              <a:t>Fee: US$ 185</a:t>
            </a:r>
          </a:p>
          <a:p>
            <a:pPr>
              <a:buFontTx/>
              <a:buChar char="-"/>
            </a:pPr>
            <a:r>
              <a:rPr lang="en-US" dirty="0" smtClean="0"/>
              <a:t>Website: www.ets.org/gre</a:t>
            </a:r>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Chemical Engineering</a:t>
            </a:r>
            <a:endParaRPr lang="en-US" sz="4000" dirty="0"/>
          </a:p>
        </p:txBody>
      </p:sp>
      <p:sp>
        <p:nvSpPr>
          <p:cNvPr id="5" name="Content Placeholder 4"/>
          <p:cNvSpPr>
            <a:spLocks noGrp="1"/>
          </p:cNvSpPr>
          <p:nvPr>
            <p:ph sz="quarter" idx="1"/>
          </p:nvPr>
        </p:nvSpPr>
        <p:spPr/>
        <p:txBody>
          <a:bodyPr>
            <a:normAutofit/>
          </a:bodyPr>
          <a:lstStyle/>
          <a:p>
            <a:pPr algn="just">
              <a:buNone/>
            </a:pPr>
            <a:r>
              <a:rPr lang="en-US" dirty="0" smtClean="0"/>
              <a:t>One of the most diverse branches in the field, chemical engineering  covers different segments of chemical technology in mineral based industries, petrochemical plants, pharmaceuticals, and petroleum refining plants.</a:t>
            </a:r>
            <a:br>
              <a:rPr lang="en-US" dirty="0" smtClean="0"/>
            </a:br>
            <a:r>
              <a:rPr lang="en-US" dirty="0" smtClean="0"/>
              <a:t/>
            </a:r>
            <a:br>
              <a:rPr lang="en-US" dirty="0" smtClean="0"/>
            </a:br>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Graduate Management Aptitude Test (GMAT)</a:t>
            </a:r>
            <a:endParaRPr lang="en-US" sz="3200"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smtClean="0"/>
              <a:t>- Admission test for graduate management programs ( MBA, M. Accountancy,  M. Finance ) in more than 2100 universities</a:t>
            </a:r>
          </a:p>
          <a:p>
            <a:pPr algn="just">
              <a:buFontTx/>
              <a:buChar char="-"/>
            </a:pPr>
            <a:r>
              <a:rPr lang="en-US" dirty="0" smtClean="0"/>
              <a:t>Skills Tested: Analytical Writing, Quantitative Reasoning , Verbal  Reasoning &amp; integrated reasoning.</a:t>
            </a:r>
          </a:p>
          <a:p>
            <a:pPr algn="just">
              <a:buFontTx/>
              <a:buChar char="-"/>
            </a:pPr>
            <a:r>
              <a:rPr lang="en-US" dirty="0" smtClean="0"/>
              <a:t>Duration:3 hrs 30 min</a:t>
            </a:r>
          </a:p>
          <a:p>
            <a:pPr algn="just">
              <a:buFontTx/>
              <a:buChar char="-"/>
            </a:pPr>
            <a:r>
              <a:rPr lang="en-US" dirty="0" smtClean="0"/>
              <a:t>Computer Based Test</a:t>
            </a:r>
          </a:p>
          <a:p>
            <a:pPr algn="just">
              <a:buFontTx/>
              <a:buChar char="-"/>
            </a:pPr>
            <a:r>
              <a:rPr lang="en-US" dirty="0" smtClean="0"/>
              <a:t>Eligibility : Nil,  but Intended for Bachelor graduates</a:t>
            </a:r>
          </a:p>
          <a:p>
            <a:pPr algn="just">
              <a:buFontTx/>
              <a:buChar char="-"/>
            </a:pPr>
            <a:r>
              <a:rPr lang="en-US" dirty="0" smtClean="0"/>
              <a:t>Validity: 5 years</a:t>
            </a:r>
          </a:p>
          <a:p>
            <a:pPr algn="just">
              <a:buFontTx/>
              <a:buChar char="-"/>
            </a:pPr>
            <a:r>
              <a:rPr lang="en-US" dirty="0" smtClean="0"/>
              <a:t>Fee: US$ 250</a:t>
            </a:r>
          </a:p>
          <a:p>
            <a:pPr algn="just">
              <a:buFontTx/>
              <a:buChar char="-"/>
            </a:pPr>
            <a:r>
              <a:rPr lang="en-US" dirty="0" smtClean="0"/>
              <a:t>Website: www.gmac.com</a:t>
            </a:r>
          </a:p>
          <a:p>
            <a:pPr>
              <a:buFontTx/>
              <a:buChar char="-"/>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00B0F0"/>
                </a:solidFill>
              </a:rPr>
              <a:t>Thank you …</a:t>
            </a:r>
            <a:endParaRPr lang="en-US" sz="4000" dirty="0">
              <a:solidFill>
                <a:srgbClr val="00B0F0"/>
              </a:solidFill>
            </a:endParaRPr>
          </a:p>
        </p:txBody>
      </p:sp>
      <p:sp>
        <p:nvSpPr>
          <p:cNvPr id="3" name="Content Placeholder 2"/>
          <p:cNvSpPr>
            <a:spLocks noGrp="1"/>
          </p:cNvSpPr>
          <p:nvPr>
            <p:ph sz="quarter" idx="1"/>
          </p:nvPr>
        </p:nvSpPr>
        <p:spPr/>
        <p:txBody>
          <a:bodyPr>
            <a:normAutofit/>
          </a:bodyPr>
          <a:lstStyle/>
          <a:p>
            <a:pPr>
              <a:buNone/>
            </a:pPr>
            <a:endParaRPr lang="en-US" dirty="0" smtClean="0"/>
          </a:p>
          <a:p>
            <a:pPr>
              <a:buNone/>
            </a:pPr>
            <a:r>
              <a:rPr lang="en-US" dirty="0" smtClean="0">
                <a:solidFill>
                  <a:srgbClr val="00B0F0"/>
                </a:solidFill>
              </a:rPr>
              <a:t>………………… For the attention.</a:t>
            </a:r>
            <a:endParaRPr lang="en-US" dirty="0">
              <a:solidFill>
                <a:srgbClr val="00B0F0"/>
              </a:solidFill>
            </a:endParaRPr>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Chemical Engineering</a:t>
            </a:r>
            <a:endParaRPr lang="en-US" sz="4000" dirty="0"/>
          </a:p>
        </p:txBody>
      </p:sp>
      <p:sp>
        <p:nvSpPr>
          <p:cNvPr id="5" name="Content Placeholder 4"/>
          <p:cNvSpPr>
            <a:spLocks noGrp="1"/>
          </p:cNvSpPr>
          <p:nvPr>
            <p:ph sz="quarter" idx="1"/>
          </p:nvPr>
        </p:nvSpPr>
        <p:spPr/>
        <p:txBody>
          <a:bodyPr>
            <a:normAutofit/>
          </a:bodyPr>
          <a:lstStyle/>
          <a:p>
            <a:pPr algn="just">
              <a:buNone/>
            </a:pPr>
            <a:r>
              <a:rPr lang="en-US" dirty="0" smtClean="0"/>
              <a:t>Chemical engineering is all about turning raw materials into useful, everyday products. The clothes we wear, the food and drink we consume and the energy we use all depend upon chemical engineering. Chemical engineers work out the processes to make all these products, while also helping to manage the world's resources, protect the environment and ensure health and safety standards are met</a:t>
            </a:r>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Chemical Engineering</a:t>
            </a:r>
            <a:endParaRPr lang="en-US" sz="4000" dirty="0"/>
          </a:p>
        </p:txBody>
      </p:sp>
      <p:sp>
        <p:nvSpPr>
          <p:cNvPr id="5" name="Content Placeholder 4"/>
          <p:cNvSpPr>
            <a:spLocks noGrp="1"/>
          </p:cNvSpPr>
          <p:nvPr>
            <p:ph sz="quarter" idx="1"/>
          </p:nvPr>
        </p:nvSpPr>
        <p:spPr/>
        <p:txBody>
          <a:bodyPr>
            <a:normAutofit/>
          </a:bodyPr>
          <a:lstStyle/>
          <a:p>
            <a:pPr>
              <a:buNone/>
            </a:pPr>
            <a:endParaRPr lang="en-US" dirty="0" smtClean="0"/>
          </a:p>
          <a:p>
            <a:pPr algn="just">
              <a:buNone/>
            </a:pPr>
            <a:r>
              <a:rPr lang="en-US" dirty="0" smtClean="0"/>
              <a:t>The work of chemical engineers, being a combination of several areas such as those of chemists, industrial engineers and  materials engineers.</a:t>
            </a:r>
          </a:p>
          <a:p>
            <a:pPr algn="just">
              <a:buNone/>
            </a:pPr>
            <a:r>
              <a:rPr lang="en-US" dirty="0" smtClean="0"/>
              <a:t> </a:t>
            </a:r>
            <a:br>
              <a:rPr lang="en-US" dirty="0" smtClean="0"/>
            </a:br>
            <a:endParaRPr lang="en-US" dirty="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
            </a:r>
            <a:br>
              <a:rPr lang="en-US" dirty="0" smtClean="0"/>
            </a:br>
            <a:r>
              <a:rPr lang="en-US" sz="4400" dirty="0" smtClean="0"/>
              <a:t>Chemical Engineering</a:t>
            </a:r>
            <a:endParaRPr lang="en-US" sz="4400" dirty="0"/>
          </a:p>
        </p:txBody>
      </p:sp>
      <p:sp>
        <p:nvSpPr>
          <p:cNvPr id="5" name="Content Placeholder 4"/>
          <p:cNvSpPr>
            <a:spLocks noGrp="1"/>
          </p:cNvSpPr>
          <p:nvPr>
            <p:ph sz="quarter" idx="1"/>
          </p:nvPr>
        </p:nvSpPr>
        <p:spPr>
          <a:xfrm>
            <a:off x="457200" y="1905000"/>
            <a:ext cx="8229600" cy="4525963"/>
          </a:xfrm>
        </p:spPr>
        <p:txBody>
          <a:bodyPr>
            <a:normAutofit fontScale="25000" lnSpcReduction="20000"/>
          </a:bodyPr>
          <a:lstStyle/>
          <a:p>
            <a:pPr>
              <a:buNone/>
            </a:pPr>
            <a:r>
              <a:rPr lang="en-US" dirty="0" smtClean="0"/>
              <a:t> </a:t>
            </a:r>
          </a:p>
          <a:p>
            <a:pPr algn="just">
              <a:buNone/>
            </a:pPr>
            <a:r>
              <a:rPr lang="en-US" sz="9600" dirty="0" smtClean="0"/>
              <a:t>Some of the key responsibilities of a chemical engineer involve </a:t>
            </a:r>
          </a:p>
          <a:p>
            <a:pPr algn="just">
              <a:buFontTx/>
              <a:buChar char="-"/>
            </a:pPr>
            <a:r>
              <a:rPr lang="en-US" sz="9600" dirty="0" smtClean="0"/>
              <a:t>designing, supervision, construction, installation, operation and maintenance of plants and equipments for manufacturing chemical products, as well as gauging problems and improving the methods of production. </a:t>
            </a:r>
          </a:p>
          <a:p>
            <a:pPr algn="just">
              <a:buFontTx/>
              <a:buChar char="-"/>
            </a:pPr>
            <a:endParaRPr lang="en-US" sz="9600" dirty="0" smtClean="0"/>
          </a:p>
          <a:p>
            <a:pPr algn="just">
              <a:buFontTx/>
              <a:buChar char="-"/>
            </a:pPr>
            <a:r>
              <a:rPr lang="en-US" sz="9600" dirty="0" smtClean="0"/>
              <a:t>They also deal with extracting chemicals from waste materials, developing chemical processes to convert raw materials or chemicals into valuable forms, evolving synthetic products to replace depleting natural resources and solving other environmental problems such as waste and water treatment and energy conservation. </a:t>
            </a:r>
          </a:p>
          <a:p>
            <a:pPr algn="just">
              <a:buNone/>
            </a:pPr>
            <a:r>
              <a:rPr lang="en-US" sz="3600" dirty="0" smtClean="0"/>
              <a:t/>
            </a:r>
            <a:br>
              <a:rPr lang="en-US" sz="3600" dirty="0" smtClean="0"/>
            </a:br>
            <a:endParaRPr lang="en-US" sz="3600" dirty="0" smtClean="0"/>
          </a:p>
        </p:txBody>
      </p:sp>
      <p:sp>
        <p:nvSpPr>
          <p:cNvPr id="6" name="Footer Placeholder 5"/>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Chemical engineering  - Roles</a:t>
            </a:r>
            <a:endParaRPr lang="en-US" sz="4000" dirty="0"/>
          </a:p>
        </p:txBody>
      </p:sp>
      <p:sp>
        <p:nvSpPr>
          <p:cNvPr id="3" name="Content Placeholder 2"/>
          <p:cNvSpPr>
            <a:spLocks noGrp="1"/>
          </p:cNvSpPr>
          <p:nvPr>
            <p:ph sz="quarter" idx="1"/>
          </p:nvPr>
        </p:nvSpPr>
        <p:spPr/>
        <p:txBody>
          <a:bodyPr>
            <a:normAutofit lnSpcReduction="10000"/>
          </a:bodyPr>
          <a:lstStyle/>
          <a:p>
            <a:pPr>
              <a:buNone/>
            </a:pPr>
            <a:r>
              <a:rPr lang="en-US" dirty="0" smtClean="0"/>
              <a:t> - R &amp; D</a:t>
            </a:r>
          </a:p>
          <a:p>
            <a:pPr>
              <a:buFontTx/>
              <a:buChar char="-"/>
            </a:pPr>
            <a:r>
              <a:rPr lang="en-US" dirty="0" smtClean="0"/>
              <a:t>Design</a:t>
            </a:r>
          </a:p>
          <a:p>
            <a:pPr>
              <a:buFontTx/>
              <a:buChar char="-"/>
            </a:pPr>
            <a:r>
              <a:rPr lang="en-US" dirty="0" smtClean="0"/>
              <a:t>Production</a:t>
            </a:r>
          </a:p>
          <a:p>
            <a:pPr>
              <a:buFontTx/>
              <a:buChar char="-"/>
            </a:pPr>
            <a:r>
              <a:rPr lang="en-US" dirty="0" smtClean="0"/>
              <a:t>Process</a:t>
            </a:r>
          </a:p>
          <a:p>
            <a:pPr>
              <a:buFontTx/>
              <a:buChar char="-"/>
            </a:pPr>
            <a:r>
              <a:rPr lang="en-US" dirty="0" smtClean="0"/>
              <a:t>Quality Control</a:t>
            </a:r>
          </a:p>
          <a:p>
            <a:pPr>
              <a:buFontTx/>
              <a:buChar char="-"/>
            </a:pPr>
            <a:r>
              <a:rPr lang="en-US" dirty="0" smtClean="0"/>
              <a:t>Maintenance</a:t>
            </a:r>
          </a:p>
          <a:p>
            <a:pPr>
              <a:buFontTx/>
              <a:buChar char="-"/>
            </a:pPr>
            <a:r>
              <a:rPr lang="en-US" dirty="0" smtClean="0"/>
              <a:t>Projects/Installation/ Testing</a:t>
            </a:r>
          </a:p>
          <a:p>
            <a:pPr>
              <a:buFontTx/>
              <a:buChar char="-"/>
            </a:pPr>
            <a:r>
              <a:rPr lang="en-US" dirty="0" smtClean="0"/>
              <a:t>Sales &amp; marketing</a:t>
            </a:r>
          </a:p>
          <a:p>
            <a:pPr>
              <a:buFontTx/>
              <a:buChar char="-"/>
            </a:pPr>
            <a:r>
              <a:rPr lang="en-US" dirty="0" smtClean="0"/>
              <a:t>Purchase</a:t>
            </a: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Mechanical - Opportunities</a:t>
            </a:r>
            <a:endParaRPr lang="en-US" sz="4000" dirty="0"/>
          </a:p>
        </p:txBody>
      </p:sp>
      <p:sp>
        <p:nvSpPr>
          <p:cNvPr id="3" name="Content Placeholder 2"/>
          <p:cNvSpPr>
            <a:spLocks noGrp="1"/>
          </p:cNvSpPr>
          <p:nvPr>
            <p:ph sz="quarter" idx="1"/>
          </p:nvPr>
        </p:nvSpPr>
        <p:spPr/>
        <p:txBody>
          <a:bodyPr>
            <a:normAutofit/>
          </a:bodyPr>
          <a:lstStyle/>
          <a:p>
            <a:pPr>
              <a:buNone/>
            </a:pPr>
            <a:r>
              <a:rPr lang="en-US" b="1" dirty="0" smtClean="0"/>
              <a:t>Govt. Sector</a:t>
            </a:r>
            <a:endParaRPr lang="en-US" dirty="0" smtClean="0"/>
          </a:p>
          <a:p>
            <a:pPr>
              <a:buNone/>
            </a:pPr>
            <a:r>
              <a:rPr lang="en-US" b="1" dirty="0" smtClean="0"/>
              <a:t>Private Sector</a:t>
            </a:r>
            <a:endParaRPr lang="en-US" dirty="0" smtClean="0"/>
          </a:p>
          <a:p>
            <a:pPr>
              <a:buNone/>
            </a:pPr>
            <a:r>
              <a:rPr lang="en-US" b="1" dirty="0" smtClean="0"/>
              <a:t>Teaching</a:t>
            </a:r>
            <a:r>
              <a:rPr lang="en-US" dirty="0" smtClean="0"/>
              <a:t> </a:t>
            </a:r>
          </a:p>
          <a:p>
            <a:pPr>
              <a:buNone/>
            </a:pPr>
            <a:r>
              <a:rPr lang="en-US" b="1" dirty="0" smtClean="0"/>
              <a:t>Further Studies / Research</a:t>
            </a:r>
          </a:p>
          <a:p>
            <a:pPr>
              <a:buNone/>
            </a:pPr>
            <a:r>
              <a:rPr lang="en-US" b="1" dirty="0" smtClean="0"/>
              <a:t>Own Business</a:t>
            </a:r>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000" dirty="0" smtClean="0"/>
              <a:t>Govt.   Sector</a:t>
            </a:r>
            <a:endParaRPr lang="en-US" sz="4000" dirty="0"/>
          </a:p>
        </p:txBody>
      </p:sp>
      <p:sp>
        <p:nvSpPr>
          <p:cNvPr id="3" name="Content Placeholder 2"/>
          <p:cNvSpPr>
            <a:spLocks noGrp="1"/>
          </p:cNvSpPr>
          <p:nvPr>
            <p:ph sz="quarter" idx="1"/>
          </p:nvPr>
        </p:nvSpPr>
        <p:spPr/>
        <p:txBody>
          <a:bodyPr/>
          <a:lstStyle/>
          <a:p>
            <a:pPr algn="just">
              <a:buNone/>
            </a:pPr>
            <a:r>
              <a:rPr lang="en-US" dirty="0" smtClean="0"/>
              <a:t>- Direct Govt. jobs : Atomic Energy,  UPSC &amp; MPSC jobs etc</a:t>
            </a:r>
          </a:p>
          <a:p>
            <a:pPr algn="just">
              <a:buNone/>
            </a:pPr>
            <a:r>
              <a:rPr lang="en-US" dirty="0" smtClean="0"/>
              <a:t>- Jobs in Public Sector companies such as NPCL, HPCL, BPCL, IOCL,  RCF, Heavy Water Plants etc.</a:t>
            </a:r>
          </a:p>
          <a:p>
            <a:pPr>
              <a:buNone/>
            </a:pP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Private Sector</a:t>
            </a:r>
            <a:endParaRPr lang="en-US" sz="4000" dirty="0"/>
          </a:p>
        </p:txBody>
      </p:sp>
      <p:sp>
        <p:nvSpPr>
          <p:cNvPr id="3" name="Content Placeholder 2"/>
          <p:cNvSpPr>
            <a:spLocks noGrp="1"/>
          </p:cNvSpPr>
          <p:nvPr>
            <p:ph sz="quarter" idx="1"/>
          </p:nvPr>
        </p:nvSpPr>
        <p:spPr/>
        <p:txBody>
          <a:bodyPr>
            <a:normAutofit/>
          </a:bodyPr>
          <a:lstStyle/>
          <a:p>
            <a:pPr>
              <a:buNone/>
            </a:pPr>
            <a:r>
              <a:rPr lang="en-US" b="1" dirty="0" smtClean="0">
                <a:solidFill>
                  <a:srgbClr val="00B0F0"/>
                </a:solidFill>
              </a:rPr>
              <a:t>Major Industry:</a:t>
            </a:r>
          </a:p>
          <a:p>
            <a:pPr algn="just">
              <a:buNone/>
            </a:pPr>
            <a:r>
              <a:rPr lang="en-US" b="1" dirty="0" smtClean="0"/>
              <a:t> </a:t>
            </a:r>
            <a:r>
              <a:rPr lang="en-US" dirty="0" smtClean="0"/>
              <a:t>Oil &amp; Gas , Petrochemicals &amp; Refinery, Ferrous &amp; non ferrous, Cement, Paper mills, Agricultural sector, food processing industries , fertilizer, pesticides, specialty chemicals, dyes, paints and lubricants etc.</a:t>
            </a:r>
            <a:br>
              <a:rPr lang="en-US" dirty="0" smtClean="0"/>
            </a:br>
            <a:endParaRPr lang="en-US" dirty="0"/>
          </a:p>
        </p:txBody>
      </p:sp>
      <p:sp>
        <p:nvSpPr>
          <p:cNvPr id="4" name="Footer Placeholder 3"/>
          <p:cNvSpPr>
            <a:spLocks noGrp="1"/>
          </p:cNvSpPr>
          <p:nvPr>
            <p:ph type="ftr" sz="quarter" idx="11"/>
          </p:nvPr>
        </p:nvSpPr>
        <p:spPr/>
        <p:txBody>
          <a:bodyPr/>
          <a:lstStyle/>
          <a:p>
            <a:r>
              <a:rPr lang="en-US" smtClean="0"/>
              <a:t>Gharda Institute of Technology</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459</TotalTime>
  <Words>964</Words>
  <Application>Microsoft Office PowerPoint</Application>
  <PresentationFormat>On-screen Show (4:3)</PresentationFormat>
  <Paragraphs>155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Median</vt:lpstr>
      <vt:lpstr>Chemical Engineering Careers</vt:lpstr>
      <vt:lpstr>Chemical Engineering</vt:lpstr>
      <vt:lpstr>Chemical Engineering</vt:lpstr>
      <vt:lpstr>Chemical Engineering</vt:lpstr>
      <vt:lpstr> Chemical Engineering</vt:lpstr>
      <vt:lpstr>Chemical engineering  - Roles</vt:lpstr>
      <vt:lpstr>Mechanical - Opportunities</vt:lpstr>
      <vt:lpstr> Govt.   Sector</vt:lpstr>
      <vt:lpstr>Private Sector</vt:lpstr>
      <vt:lpstr> Misc</vt:lpstr>
      <vt:lpstr> Own Business</vt:lpstr>
      <vt:lpstr> International Scope</vt:lpstr>
      <vt:lpstr> Further Studies in India</vt:lpstr>
      <vt:lpstr>Graduate Aptitude Test in Engineering (GATE)</vt:lpstr>
      <vt:lpstr>Common Admission Test (CAT)</vt:lpstr>
      <vt:lpstr>Further Studies  Abroad</vt:lpstr>
      <vt:lpstr>International English Language Testing System (IELTS)</vt:lpstr>
      <vt:lpstr>Test Of  English as a Foreign Language (TOEFL)</vt:lpstr>
      <vt:lpstr>Graduate Record Examinations (GRE)</vt:lpstr>
      <vt:lpstr>Graduate Management Aptitude Test (GMAT)</vt:lpstr>
      <vt:lpstr>Thank you …</vt:lpstr>
    </vt:vector>
  </TitlesOfParts>
  <Company>TPO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TPOGIT</dc:creator>
  <cp:lastModifiedBy>HP</cp:lastModifiedBy>
  <cp:revision>108</cp:revision>
  <dcterms:created xsi:type="dcterms:W3CDTF">2014-01-03T10:38:41Z</dcterms:created>
  <dcterms:modified xsi:type="dcterms:W3CDTF">2014-02-15T07:05:23Z</dcterms:modified>
</cp:coreProperties>
</file>